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05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24377650" cy="13716000"/>
  <p:notesSz cx="6858000" cy="9144000"/>
  <p:embeddedFontLst>
    <p:embeddedFont>
      <p:font typeface="Amatic SC" panose="020B0604020202020204" charset="-79"/>
      <p:regular r:id="rId46"/>
      <p:bold r:id="rId47"/>
    </p:embeddedFont>
    <p:embeddedFont>
      <p:font typeface="Helvetica Neue" panose="020B0604020202020204" charset="0"/>
      <p:regular r:id="rId48"/>
      <p:bold r:id="rId49"/>
      <p:italic r:id="rId50"/>
      <p:boldItalic r:id="rId51"/>
    </p:embeddedFont>
    <p:embeddedFont>
      <p:font typeface="Inconsolata" panose="020B0604020202020204" charset="0"/>
      <p:regular r:id="rId52"/>
      <p:bold r:id="rId53"/>
    </p:embeddedFont>
    <p:embeddedFont>
      <p:font typeface="Lato Light" panose="020B0604020202020204" charset="0"/>
      <p:regular r:id="rId54"/>
      <p:bold r:id="rId55"/>
      <p:italic r:id="rId56"/>
      <p:boldItalic r:id="rId57"/>
    </p:embeddedFont>
    <p:embeddedFont>
      <p:font typeface="Roboto" panose="020B0604020202020204" charset="0"/>
      <p:regular r:id="rId58"/>
      <p:bold r:id="rId59"/>
      <p:italic r:id="rId60"/>
      <p:boldItalic r:id="rId61"/>
    </p:embeddedFont>
    <p:embeddedFont>
      <p:font typeface="Roboto Light" panose="020B0604020202020204" charset="0"/>
      <p:regular r:id="rId62"/>
      <p:bold r:id="rId63"/>
      <p:italic r:id="rId64"/>
      <p:boldItalic r:id="rId65"/>
    </p:embeddedFont>
    <p:embeddedFont>
      <p:font typeface="Roboto Medium" panose="020B0604020202020204" charset="0"/>
      <p:regular r:id="rId66"/>
      <p:bold r:id="rId67"/>
      <p:italic r:id="rId68"/>
      <p:boldItalic r:id="rId69"/>
    </p:embeddedFont>
    <p:embeddedFont>
      <p:font typeface="Roboto Thin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hrG3Y0P+iUIQaFQdtAc5DVHAhD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CEAA20-E58D-44DB-A858-5233811C682F}">
  <a:tblStyle styleId="{CBCEAA20-E58D-44DB-A858-5233811C682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483" y="69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font" Target="fonts/font28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5.xml"/><Relationship Id="rId71" Type="http://schemas.openxmlformats.org/officeDocument/2006/relationships/font" Target="fonts/font2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7" name="Google Shape;130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9" name="Google Shape;138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7" name="Google Shape;139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24a6bcab8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24a6bcab8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g24a6bcab8d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24a6bcab8d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24a6bcab8d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g24a6bcab8df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4a6bcab8d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24a6bcab8d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g24a6bcab8df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9" name="Google Shape;14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0" name="Google Shape;144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0" name="Google Shape;145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1" name="Google Shape;145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1" name="Google Shape;146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2" name="Google Shape;146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1" name="Google Shape;147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0" name="Google Shape;14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4" name="Google Shape;131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5" name="Google Shape;131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9" name="Google Shape;148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8" name="Google Shape;149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9" name="Google Shape;149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8" name="Google Shape;15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9" name="Google Shape;1509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8" name="Google Shape;151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9" name="Google Shape;151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8" name="Google Shape;152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6" name="Google Shape;153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4" name="Google Shape;154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5" name="Google Shape;154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6" name="Google Shape;155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7" name="Google Shape;1557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8" name="Google Shape;156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9" name="Google Shape;1569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0" name="Google Shape;158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6" name="Google Shape;13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9" name="Google Shape;158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8" name="Google Shape;159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9" name="Google Shape;159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9" name="Google Shape;160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0" name="Google Shape;1610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9" name="Google Shape;161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0" name="Google Shape;1620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0" name="Google Shape;163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1" name="Google Shape;1631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0" name="Google Shape;164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1" name="Google Shape;1641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0" name="Google Shape;165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8" name="Google Shape;165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5" name="Google Shape;166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4" name="Google Shape;167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4" name="Google Shape;13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1" name="Google Shape;168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0" name="Google Shape;169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8" name="Google Shape;169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1" name="Google Shape;13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9" name="Google Shape;13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6" name="Google Shape;13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3" name="Google Shape;136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5" name="Google Shape;137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6" name="Google Shape;137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4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5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9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4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19" name="Google Shape;119;p5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21" name="Google Shape;121;p5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2" name="Google Shape;122;p5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5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5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5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7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5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8"/>
          <p:cNvPicPr preferRelativeResize="0"/>
          <p:nvPr/>
        </p:nvPicPr>
        <p:blipFill rotWithShape="1">
          <a:blip r:embed="rId2">
            <a:alphaModFix/>
          </a:blip>
          <a:srcRect t="118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58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6" name="Google Shape;136;p58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58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9" name="Google Shape;139;p5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" name="Google Shape;140;p5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p5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5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9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5" name="Google Shape;145;p59"/>
          <p:cNvPicPr preferRelativeResize="0"/>
          <p:nvPr/>
        </p:nvPicPr>
        <p:blipFill rotWithShape="1">
          <a:blip r:embed="rId3">
            <a:alphaModFix/>
          </a:blip>
          <a:srcRect l="138" r="148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5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60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0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60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" name="Google Shape;154;p60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5" name="Google Shape;15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0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61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6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6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61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6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6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6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62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1" name="Google Shape;171;p6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" name="Google Shape;172;p6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6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62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5" name="Google Shape;175;p6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" name="Google Shape;176;p6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6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63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6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6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63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63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63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6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7" name="Google Shape;187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4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6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" name="Google Shape;191;p6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" name="Google Shape;192;p64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3" name="Google Shape;193;p64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64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" name="Google Shape;195;p6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6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7" name="Google Shape;197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65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65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65"/>
          <p:cNvPicPr preferRelativeResize="0"/>
          <p:nvPr/>
        </p:nvPicPr>
        <p:blipFill rotWithShape="1">
          <a:blip r:embed="rId3">
            <a:alphaModFix/>
          </a:blip>
          <a:srcRect l="209" r="208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6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p65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65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6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65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" name="Google Shape;19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" name="Google Shape;21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46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6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5" name="Google Shape;25;p46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26" name="Google Shape;26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lang="en-US" sz="56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7" name="Google Shape;27;p4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46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29" name="Google Shape;29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lang="en-US" sz="56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" name="Google Shape;30;p4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46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6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3" name="Google Shape;33;p46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34" name="Google Shape;34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lang="en-US" sz="56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" name="Google Shape;35;p4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6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6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6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1" name="Google Shape;211;p6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2" name="Google Shape;212;p6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3" name="Google Shape;213;p66"/>
          <p:cNvPicPr preferRelativeResize="0"/>
          <p:nvPr/>
        </p:nvPicPr>
        <p:blipFill rotWithShape="1">
          <a:blip r:embed="rId2">
            <a:alphaModFix/>
          </a:blip>
          <a:srcRect l="504" r="503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66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6" name="Google Shape;216;p6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p66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66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7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6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Google Shape;222;p6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23" name="Google Shape;223;p6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4" name="Google Shape;224;p6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5" name="Google Shape;225;p6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6" name="Google Shape;226;p6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27" name="Google Shape;227;p67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228" name="Google Shape;228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6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67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231" name="Google Shape;231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6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" name="Google Shape;233;p67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234" name="Google Shape;234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6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67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37" name="Google Shape;237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8" name="Google Shape;238;p6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67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Google Shape;240;p67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7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7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7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67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67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6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6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50" name="Google Shape;250;p6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1" name="Google Shape;251;p6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2" name="Google Shape;252;p6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3" name="Google Shape;253;p6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54" name="Google Shape;254;p68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55" name="Google Shape;255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68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58" name="Google Shape;258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68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61" name="Google Shape;261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68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64" name="Google Shape;264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68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Google Shape;267;p6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6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6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6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68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68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73" name="Google Shape;273;p68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74" name="Google Shape;274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" name="Google Shape;275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6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9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" name="Google Shape;281;p6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82" name="Google Shape;282;p6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3" name="Google Shape;283;p6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4" name="Google Shape;284;p6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5" name="Google Shape;285;p6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86" name="Google Shape;286;p69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7" name="Google Shape;287;p6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8" name="Google Shape;288;p6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p69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69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" name="Google Shape;291;p69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2" name="Google Shape;292;p6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3" name="Google Shape;293;p6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p69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" name="Google Shape;295;p69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6" name="Google Shape;296;p6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7" name="Google Shape;297;p6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69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" name="Google Shape;299;p69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0" name="Google Shape;300;p6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1" name="Google Shape;301;p6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p69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" name="Google Shape;303;p69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4" name="Google Shape;304;p6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5" name="Google Shape;305;p6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69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7" name="Google Shape;307;p69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8" name="Google Shape;308;p6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9" name="Google Shape;309;p6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" name="Google Shape;310;p69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69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2" name="Google Shape;312;p69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69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69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0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7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7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9" name="Google Shape;319;p7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0" name="Google Shape;320;p7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1" name="Google Shape;321;p7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7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23" name="Google Shape;323;p70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324" name="Google Shape;324;p7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5" name="Google Shape;325;p7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p70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70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8" name="Google Shape;328;p70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329" name="Google Shape;329;p7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" name="Google Shape;330;p7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p70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70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333" name="Google Shape;333;p7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4" name="Google Shape;334;p7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70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" name="Google Shape;336;p70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37" name="Google Shape;337;p7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8" name="Google Shape;338;p7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70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0" name="Google Shape;340;p70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41" name="Google Shape;341;p7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2" name="Google Shape;342;p7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p70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4" name="Google Shape;344;p70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45" name="Google Shape;345;p7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6" name="Google Shape;346;p7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70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70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70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0" name="Google Shape;350;p70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1" name="Google Shape;351;p70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1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7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7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56" name="Google Shape;356;p7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" name="Google Shape;357;p7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8" name="Google Shape;358;p7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9" name="Google Shape;359;p7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60" name="Google Shape;360;p71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61" name="Google Shape;361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71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71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5" name="Google Shape;365;p71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66" name="Google Shape;366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8" name="Google Shape;368;p71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71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" name="Google Shape;370;p71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71" name="Google Shape;371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" name="Google Shape;373;p71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71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5" name="Google Shape;375;p71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76" name="Google Shape;376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p71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71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" name="Google Shape;380;p71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81" name="Google Shape;381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3" name="Google Shape;383;p71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4" name="Google Shape;384;p71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5" name="Google Shape;385;p71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86" name="Google Shape;386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" name="Google Shape;388;p71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9" name="Google Shape;389;p71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0" name="Google Shape;390;p71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91" name="Google Shape;391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3" name="Google Shape;393;p71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7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7" name="Google Shape;397;p7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8" name="Google Shape;398;p7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9" name="Google Shape;399;p7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0" name="Google Shape;400;p7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72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72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03" name="Google Shape;403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p72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6" name="Google Shape;406;p72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7" name="Google Shape;407;p72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08" name="Google Shape;40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0" name="Google Shape;410;p72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72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2" name="Google Shape;412;p72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13" name="Google Shape;413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" name="Google Shape;415;p72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72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" name="Google Shape;417;p72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18" name="Google Shape;41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0" name="Google Shape;420;p72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72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2" name="Google Shape;422;p72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23" name="Google Shape;423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5" name="Google Shape;425;p72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6" name="Google Shape;426;p72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7" name="Google Shape;427;p72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28" name="Google Shape;42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0" name="Google Shape;430;p72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72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2" name="Google Shape;432;p72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33" name="Google Shape;433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72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72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7" name="Google Shape;437;p72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38" name="Google Shape;43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0" name="Google Shape;440;p72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7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4" name="Google Shape;444;p7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7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6" name="Google Shape;446;p7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p7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73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9" name="Google Shape;449;p73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50" name="Google Shape;45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1" name="Google Shape;45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2" name="Google Shape;452;p73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73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4" name="Google Shape;454;p73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55" name="Google Shape;45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6" name="Google Shape;45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73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73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" name="Google Shape;459;p73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60" name="Google Shape;46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" name="Google Shape;462;p73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73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4" name="Google Shape;464;p73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65" name="Google Shape;46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7" name="Google Shape;467;p73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73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9" name="Google Shape;469;p73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70" name="Google Shape;47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2" name="Google Shape;472;p73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73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4" name="Google Shape;474;p73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75" name="Google Shape;47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6" name="Google Shape;47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7" name="Google Shape;477;p73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73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" name="Google Shape;479;p73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80" name="Google Shape;48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1" name="Google Shape;48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2" name="Google Shape;482;p73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3" name="Google Shape;483;p73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4" name="Google Shape;484;p73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85" name="Google Shape;48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6" name="Google Shape;48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7" name="Google Shape;487;p73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7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91" name="Google Shape;491;p7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2" name="Google Shape;492;p7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3" name="Google Shape;493;p7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4" name="Google Shape;494;p7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5" name="Google Shape;495;p74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74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74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74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74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74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1" name="Google Shape;501;p74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74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74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74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74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74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7" name="Google Shape;507;p74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74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74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74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1" name="Google Shape;511;p74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2" name="Google Shape;512;p74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74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74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7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7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19" name="Google Shape;519;p7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0" name="Google Shape;520;p7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1" name="Google Shape;521;p7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2" name="Google Shape;522;p7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3" name="Google Shape;523;p7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4" name="Google Shape;524;p7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7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7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7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7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30" name="Google Shape;530;p7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75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75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7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1" name="Google Shape;4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49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7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7" name="Google Shape;537;p7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38" name="Google Shape;538;p7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9" name="Google Shape;539;p7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0" name="Google Shape;540;p7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1" name="Google Shape;541;p7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7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7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7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7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7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7" name="Google Shape;547;p7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7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49" name="Google Shape;549;p7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7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7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7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7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57" name="Google Shape;557;p7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8" name="Google Shape;558;p7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9" name="Google Shape;559;p7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0" name="Google Shape;560;p7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77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77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7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77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77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77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77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68" name="Google Shape;568;p7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7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8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7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7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76" name="Google Shape;576;p7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7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8" name="Google Shape;578;p7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9" name="Google Shape;579;p7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78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78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78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78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8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78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78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87" name="Google Shape;587;p7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7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7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95" name="Google Shape;595;p7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6" name="Google Shape;596;p7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7" name="Google Shape;597;p7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8" name="Google Shape;598;p7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7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7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7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7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7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7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7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7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7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8" name="Google Shape;608;p7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79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7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79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7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8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8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7" name="Google Shape;617;p8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8" name="Google Shape;618;p8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19" name="Google Shape;619;p8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0" name="Google Shape;620;p8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8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2" name="Google Shape;622;p8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8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8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8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6" name="Google Shape;626;p8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7" name="Google Shape;627;p8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8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8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0" name="Google Shape;630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8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8" name="Google Shape;638;p8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39" name="Google Shape;639;p8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0" name="Google Shape;640;p8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1" name="Google Shape;641;p8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2" name="Google Shape;642;p8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81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8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8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8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81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81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9" name="Google Shape;649;p81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0" name="Google Shape;650;p8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81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52" name="Google Shape;652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2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8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0" name="Google Shape;660;p8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61" name="Google Shape;661;p8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2" name="Google Shape;662;p8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3" name="Google Shape;663;p8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4" name="Google Shape;664;p8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5" name="Google Shape;665;p82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6" name="Google Shape;666;p82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82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82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82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0" name="Google Shape;670;p82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1" name="Google Shape;671;p82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82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82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4" name="Google Shape;674;p82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2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82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82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82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8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2" name="Google Shape;682;p8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83" name="Google Shape;683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8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5" name="Google Shape;685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6" name="Google Shape;686;p8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8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8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8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8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8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8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8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4" name="Google Shape;694;p8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5" name="Google Shape;695;p8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8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8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8" name="Google Shape;698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83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83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83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8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8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08" name="Google Shape;708;p8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9" name="Google Shape;709;p8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0" name="Google Shape;710;p8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1" name="Google Shape;711;p8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8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8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8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8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8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8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8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8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8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1" name="Google Shape;721;p8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2" name="Google Shape;722;p8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3" name="Google Shape;723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5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8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8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33" name="Google Shape;733;p8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4" name="Google Shape;734;p8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5" name="Google Shape;735;p8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6" name="Google Shape;736;p8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8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85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85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85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85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85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85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85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85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85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85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48" name="Google Shape;748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0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1" name="Google Shape;51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" name="Google Shape;53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50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" name="Google Shape;56;p50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0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50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50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60;p50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61" name="Google Shape;61;p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endParaRPr sz="5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62" name="Google Shape;62;p5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50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50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50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50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6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8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8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58" name="Google Shape;758;p8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8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0" name="Google Shape;760;p8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8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86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86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86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86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86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86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86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9" name="Google Shape;769;p86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0" name="Google Shape;770;p86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8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86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73" name="Google Shape;773;p8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8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8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8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8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86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8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8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83" name="Google Shape;783;p8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4" name="Google Shape;784;p8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5" name="Google Shape;785;p8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6" name="Google Shape;786;p8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8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8" name="Google Shape;788;p8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8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8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8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8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8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8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8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6" name="Google Shape;796;p8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8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8" name="Google Shape;798;p8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8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00" name="Google Shape;800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87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87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87"/>
          <p:cNvPicPr preferRelativeResize="0"/>
          <p:nvPr/>
        </p:nvPicPr>
        <p:blipFill rotWithShape="1">
          <a:blip r:embed="rId3">
            <a:alphaModFix/>
          </a:blip>
          <a:srcRect t="1380" b="1389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8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8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11" name="Google Shape;811;p8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2" name="Google Shape;812;p8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3" name="Google Shape;813;p8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8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5" name="Google Shape;815;p8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8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8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8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8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8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8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8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8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4" name="Google Shape;824;p8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8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6" name="Google Shape;826;p8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8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28" name="Google Shape;82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9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8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8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9" name="Google Shape;839;p8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0" name="Google Shape;840;p8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1" name="Google Shape;841;p8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2" name="Google Shape;842;p8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89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89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89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89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89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89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89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89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89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89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89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89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89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6" name="Google Shape;856;p8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8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8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8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8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89"/>
          <p:cNvPicPr preferRelativeResize="0"/>
          <p:nvPr/>
        </p:nvPicPr>
        <p:blipFill rotWithShape="1">
          <a:blip r:embed="rId2">
            <a:alphaModFix/>
          </a:blip>
          <a:srcRect t="2883" b="2891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89"/>
          <p:cNvPicPr preferRelativeResize="0"/>
          <p:nvPr/>
        </p:nvPicPr>
        <p:blipFill rotWithShape="1">
          <a:blip r:embed="rId2">
            <a:alphaModFix/>
          </a:blip>
          <a:srcRect t="2883" b="2891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90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9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67" name="Google Shape;867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8" name="Google Shape;868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69" name="Google Shape;869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0" name="Google Shape;870;p9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1" name="Google Shape;871;p90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90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90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4" name="Google Shape;874;p90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90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6" name="Google Shape;876;p90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90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90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90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90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90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90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90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84" name="Google Shape;884;p9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9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9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9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9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90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90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94" name="Google Shape;894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5" name="Google Shape;895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96" name="Google Shape;896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7" name="Google Shape;897;p9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9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9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9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9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2" name="Google Shape;902;p9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9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4" name="Google Shape;904;p9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9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9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9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9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9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9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9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2" name="Google Shape;912;p9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9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14" name="Google Shape;914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91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91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91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91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9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9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25" name="Google Shape;925;p9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6" name="Google Shape;926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27" name="Google Shape;927;p9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8" name="Google Shape;928;p9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9" name="Google Shape;929;p9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9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1" name="Google Shape;931;p9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9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9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9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9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9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9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9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9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9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9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9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9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9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45" name="Google Shape;945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9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9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56" name="Google Shape;956;p9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7" name="Google Shape;957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58" name="Google Shape;958;p9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9" name="Google Shape;959;p9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93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93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2" name="Google Shape;962;p93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93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4" name="Google Shape;964;p93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93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93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93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93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93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93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93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2" name="Google Shape;972;p93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93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4" name="Google Shape;974;p93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93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76" name="Google Shape;976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9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9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87" name="Google Shape;987;p9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8" name="Google Shape;988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89" name="Google Shape;989;p9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0" name="Google Shape;990;p9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1" name="Google Shape;991;p94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94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94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94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94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94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94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94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94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94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1" name="Google Shape;1001;p94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94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94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94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5" name="Google Shape;1005;p94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94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7" name="Google Shape;1007;p9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9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9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9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9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9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9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94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95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69" name="Google Shape;69;p5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1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51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2" name="Google Shape;7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3" name="Google Shape;73;p51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51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51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6" name="Google Shape;76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9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9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1" name="Google Shape;1021;p9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96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97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97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8" name="Google Shape;1028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98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98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3" name="Google Shape;1033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7" name="Google Shape;1037;p99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99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99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0" name="Google Shape;1040;p99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99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0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5" name="Google Shape;1045;p100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100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7" name="Google Shape;1047;p100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100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100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01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600"/>
              <a:buFont typeface="Arial"/>
              <a:buNone/>
            </a:pPr>
            <a:r>
              <a:rPr lang="en-US" sz="25600" b="0" i="0" u="none" strike="noStrike" cap="none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 b="0" i="0" u="none" strike="noStrike" cap="none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10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02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120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4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48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2" name="Google Shape;1062;p48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3" name="Google Shape;1063;p48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4" name="Google Shape;1064;p4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03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04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069" name="Google Shape;1069;p104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0" name="Google Shape;1070;p104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1" name="Google Shape;1071;p104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2" name="Google Shape;1072;p104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3" name="Google Shape;1073;p104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4" name="Google Shape;1074;p104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104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104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104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104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79" name="Google Shape;1079;p104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0" name="Google Shape;1080;p104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1" name="Google Shape;1081;p104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9" name="Google Shape;79;p52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52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1" name="Google Shape;8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82" name="Google Shape;82;p52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52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52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" name="Google Shape;85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2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105" descr="Google Shape;802;p192"/>
          <p:cNvPicPr preferRelativeResize="0"/>
          <p:nvPr/>
        </p:nvPicPr>
        <p:blipFill rotWithShape="1">
          <a:blip r:embed="rId2">
            <a:alphaModFix/>
          </a:blip>
          <a:srcRect b="32151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05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5" name="Google Shape;1085;p105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7" name="Google Shape;1087;p106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088" name="Google Shape;1088;p106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089" name="Google Shape;1089;p106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090" name="Google Shape;1090;p106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091" name="Google Shape;1091;p106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092" name="Google Shape;1092;p106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093" name="Google Shape;1093;p106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4" name="Google Shape;1094;p106"/>
          <p:cNvCxnSpPr>
            <a:stCxn id="1095" idx="0"/>
            <a:endCxn id="1096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097" name="Google Shape;1097;p106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8" name="Google Shape;1098;p106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099" name="Google Shape;1099;p106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sp>
        <p:nvSpPr>
          <p:cNvPr id="1100" name="Google Shape;1100;p106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106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106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106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106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106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106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106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106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106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106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0" name="Google Shape;1110;p106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111" name="Google Shape;1111;p106"/>
          <p:cNvCxnSpPr>
            <a:stCxn id="1112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sp>
        <p:nvSpPr>
          <p:cNvPr id="1113" name="Google Shape;1113;p106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106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5" name="Google Shape;1115;p106"/>
          <p:cNvCxnSpPr>
            <a:stCxn id="1116" idx="0"/>
            <a:endCxn id="1117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sp>
        <p:nvSpPr>
          <p:cNvPr id="1117" name="Google Shape;1117;p106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106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106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106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8" name="Google Shape;1118;p106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106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20" name="Google Shape;1120;p106"/>
          <p:cNvCxnSpPr>
            <a:endCxn id="1121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sp>
        <p:nvSpPr>
          <p:cNvPr id="1122" name="Google Shape;1122;p106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106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106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5" name="Google Shape;1125;p107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6" name="Google Shape;1126;p10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7" name="Google Shape;1127;p10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8" name="Google Shape;1128;p10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29" name="Google Shape;1129;p10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0" name="Google Shape;1130;p10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10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10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10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10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10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6" name="Google Shape;1136;p10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7" name="Google Shape;1137;p10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8" name="Google Shape;1138;p10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39" name="Google Shape;1139;p10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0" name="Google Shape;1140;p107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2" name="Google Shape;1142;p10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3" name="Google Shape;1143;p10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4" name="Google Shape;1144;p10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5" name="Google Shape;1145;p10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6" name="Google Shape;1146;p10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7" name="Google Shape;1147;p10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10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10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10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10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2" name="Google Shape;1152;p10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3" name="Google Shape;1153;p10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4" name="Google Shape;1154;p10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5" name="Google Shape;1155;p108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oogle Shape;1157;p109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8" name="Google Shape;1158;p109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59" name="Google Shape;1159;p109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0" name="Google Shape;1160;p109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1" name="Google Shape;1161;p109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2" name="Google Shape;1162;p109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109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109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109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109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7" name="Google Shape;1167;p109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8" name="Google Shape;1168;p109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69" name="Google Shape;1169;p109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10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72" name="Google Shape;1172;p11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3" name="Google Shape;1173;p11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4" name="Google Shape;1174;p11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5" name="Google Shape;1175;p11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6" name="Google Shape;1176;p11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11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11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11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11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1" name="Google Shape;1181;p11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2" name="Google Shape;1182;p11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4" name="Google Shape;1184;p11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5" name="Google Shape;1185;p11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6" name="Google Shape;1186;p11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7" name="Google Shape;1187;p11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8" name="Google Shape;1188;p11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11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11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11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11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3" name="Google Shape;1193;p11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94" name="Google Shape;1194;p11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5" name="Google Shape;1195;p111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6" name="Google Shape;1196;p11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7" name="Google Shape;1197;p11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12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0" name="Google Shape;1200;p11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1" name="Google Shape;1201;p11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2" name="Google Shape;1202;p11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3" name="Google Shape;1203;p11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4" name="Google Shape;1204;p11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11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11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11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11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09" name="Google Shape;1209;p11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10" name="Google Shape;1210;p112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1" name="Google Shape;1211;p112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2" name="Google Shape;1212;p11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3" name="Google Shape;1213;p11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5" name="Google Shape;1215;p11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6" name="Google Shape;1216;p11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7" name="Google Shape;1217;p11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8" name="Google Shape;1218;p11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19" name="Google Shape;1219;p11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11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11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11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11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4" name="Google Shape;1224;p113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5" name="Google Shape;1225;p11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6" name="Google Shape;1226;p11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" name="Google Shape;1228;p11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29" name="Google Shape;1229;p11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0" name="Google Shape;1230;p11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1" name="Google Shape;1231;p11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2" name="Google Shape;1232;p11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11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11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11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11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7" name="Google Shape;1237;p114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8" name="Google Shape;1238;p11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39" name="Google Shape;1239;p11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5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89" name="Google Shape;89;p5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3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1" name="Google Shape;9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2" name="Google Shape;92;p53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53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53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5" name="Google Shape;95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53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oogle Shape;1241;p11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2" name="Google Shape;1242;p11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3" name="Google Shape;1243;p11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4" name="Google Shape;1244;p11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5" name="Google Shape;1245;p11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11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11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11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11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0" name="Google Shape;1250;p115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1" name="Google Shape;1251;p11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116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4" name="Google Shape;1254;p116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5" name="Google Shape;1255;p116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6" name="Google Shape;1256;p116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7" name="Google Shape;1257;p116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116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116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116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116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17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b="0" i="1" u="none" strike="noStrike" cap="none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19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67" name="Google Shape;1267;p11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8" name="Google Shape;1268;p11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69" name="Google Shape;1269;p11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0" name="Google Shape;1270;p11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1" name="Google Shape;1271;p11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11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11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11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11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6" name="Google Shape;1276;p11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7" name="Google Shape;1277;p11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20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80" name="Google Shape;1280;p12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1" name="Google Shape;1281;p12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2" name="Google Shape;1282;p12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3" name="Google Shape;1283;p12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4" name="Google Shape;1284;p12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12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12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12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12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89" name="Google Shape;1289;p12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0" name="Google Shape;1290;p12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12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4" name="Google Shape;1294;p12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2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6" name="Google Shape;1296;p12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7" name="Google Shape;1297;p12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12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12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12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12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2" name="Google Shape;1302;p12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12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4" name="Google Shape;1304;p12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9" name="Google Shape;99;p5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101" name="Google Shape;10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3" name="Google Shape;103;p54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54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54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5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9" name="Google Shape;109;p5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11" name="Google Shape;111;p5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2" name="Google Shape;112;p5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5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5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5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si-corporation.azurewebsites.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"/>
          <p:cNvSpPr txBox="1">
            <a:spLocks noGrp="1"/>
          </p:cNvSpPr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Defensive Security Project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endParaRPr sz="6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0" name="Google Shape;1310;p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311" name="Google Shape;1311;p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1" name="Google Shape;139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1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10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Windows Logs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4" name="Google Shape;1394;p10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Reports—Windows</a:t>
            </a:r>
            <a:endParaRPr/>
          </a:p>
        </p:txBody>
      </p:sp>
      <p:sp>
        <p:nvSpPr>
          <p:cNvPr id="1400" name="Google Shape;1400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401" name="Google Shape;1401;p11"/>
          <p:cNvSpPr txBox="1">
            <a:spLocks noGrp="1"/>
          </p:cNvSpPr>
          <p:nvPr>
            <p:ph type="body" idx="3"/>
          </p:nvPr>
        </p:nvSpPr>
        <p:spPr>
          <a:xfrm>
            <a:off x="703389" y="238785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/>
              <a:t>Designed the following reports:</a:t>
            </a: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02" name="Google Shape;1402;p11"/>
          <p:cNvGraphicFramePr/>
          <p:nvPr>
            <p:extLst>
              <p:ext uri="{D42A27DB-BD31-4B8C-83A1-F6EECF244321}">
                <p14:modId xmlns:p14="http://schemas.microsoft.com/office/powerpoint/2010/main" val="2429048311"/>
              </p:ext>
            </p:extLst>
          </p:nvPr>
        </p:nvGraphicFramePr>
        <p:xfrm>
          <a:off x="926319" y="3514680"/>
          <a:ext cx="21757100" cy="8107560"/>
        </p:xfrm>
        <a:graphic>
          <a:graphicData uri="http://schemas.openxmlformats.org/drawingml/2006/table">
            <a:tbl>
              <a:tblPr>
                <a:noFill/>
                <a:tableStyleId>{CBCEAA20-E58D-44DB-A858-5233811C682F}</a:tableStyleId>
              </a:tblPr>
              <a:tblGrid>
                <a:gridCol w="1087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8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Name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Description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571500" marR="0" lvl="0" indent="-571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Char char="•"/>
                      </a:pPr>
                      <a:r>
                        <a:rPr lang="en-US" sz="4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Severity Level Count &amp; Percentage</a:t>
                      </a:r>
                      <a:endParaRPr dirty="0"/>
                    </a:p>
                    <a:p>
                      <a:pPr marL="5715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4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Char char="→"/>
                      </a:pPr>
                      <a:r>
                        <a:rPr lang="en-US" sz="4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report that displays the severity levels, and the count and percentage of each.</a:t>
                      </a: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571500" marR="0" lvl="0" indent="-571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Char char="•"/>
                      </a:pPr>
                      <a:r>
                        <a:rPr lang="en-US" sz="4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Signature IDs</a:t>
                      </a:r>
                      <a:endParaRPr sz="4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Char char="→"/>
                      </a:pPr>
                      <a:r>
                        <a:rPr lang="en-US" sz="4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report with a table of signatures and associated signature IDs.</a:t>
                      </a:r>
                      <a:endParaRPr/>
                    </a:p>
                    <a:p>
                      <a:pPr marL="457200" marR="0" lvl="0" indent="-177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5525">
                <a:tc>
                  <a:txBody>
                    <a:bodyPr/>
                    <a:lstStyle/>
                    <a:p>
                      <a:pPr marL="571500" marR="0" lvl="0" indent="-571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Char char="•"/>
                      </a:pPr>
                      <a:r>
                        <a:rPr lang="en-US" sz="4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Success Comparison Report</a:t>
                      </a:r>
                      <a:endParaRPr sz="4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Char char="→"/>
                      </a:pPr>
                      <a:r>
                        <a:rPr lang="en-US" sz="4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report that provides a comparison between the success and failure of Windows activities.</a:t>
                      </a:r>
                      <a:endParaRPr dirty="0"/>
                    </a:p>
                    <a:p>
                      <a:pPr marL="457200" marR="0" lvl="0" indent="-177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4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24a6bcab8df_0_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Reports</a:t>
            </a:r>
            <a:endParaRPr/>
          </a:p>
        </p:txBody>
      </p:sp>
      <p:sp>
        <p:nvSpPr>
          <p:cNvPr id="1409" name="Google Shape;1409;g24a6bcab8df_0_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g24a6bcab8df_0_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411" name="Google Shape;1411;g24a6bcab8df_0_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g24a6bcab8df_0_0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3" name="Google Shape;1413;g24a6bcab8d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750" y="1565890"/>
            <a:ext cx="24443101" cy="11388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24a6bcab8df_0_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</a:t>
            </a:r>
            <a:endParaRPr/>
          </a:p>
        </p:txBody>
      </p:sp>
      <p:sp>
        <p:nvSpPr>
          <p:cNvPr id="1420" name="Google Shape;1420;g24a6bcab8df_0_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g24a6bcab8df_0_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422" name="Google Shape;1422;g24a6bcab8df_0_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g24a6bcab8df_0_9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4" name="Google Shape;1424;g24a6bcab8df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450" y="1802600"/>
            <a:ext cx="24443102" cy="112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4a6bcab8df_0_29"/>
          <p:cNvSpPr txBox="1">
            <a:spLocks noGrp="1"/>
          </p:cNvSpPr>
          <p:nvPr>
            <p:ph type="title"/>
          </p:nvPr>
        </p:nvSpPr>
        <p:spPr>
          <a:xfrm>
            <a:off x="-32791" y="-269775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Dashboards</a:t>
            </a:r>
            <a:endParaRPr/>
          </a:p>
        </p:txBody>
      </p:sp>
      <p:sp>
        <p:nvSpPr>
          <p:cNvPr id="1431" name="Google Shape;1431;g24a6bcab8df_0_29"/>
          <p:cNvSpPr txBox="1">
            <a:spLocks noGrp="1"/>
          </p:cNvSpPr>
          <p:nvPr>
            <p:ph type="subTitle" idx="1"/>
          </p:nvPr>
        </p:nvSpPr>
        <p:spPr>
          <a:xfrm>
            <a:off x="-10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g24a6bcab8df_0_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433" name="Google Shape;1433;g24a6bcab8df_0_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g24a6bcab8df_0_29"/>
          <p:cNvSpPr txBox="1">
            <a:spLocks noGrp="1"/>
          </p:cNvSpPr>
          <p:nvPr>
            <p:ph type="body" idx="3"/>
          </p:nvPr>
        </p:nvSpPr>
        <p:spPr>
          <a:xfrm>
            <a:off x="472" y="3424675"/>
            <a:ext cx="147633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5" name="Google Shape;1435;g24a6bcab8df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" y="1802600"/>
            <a:ext cx="24443099" cy="55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g24a6bcab8df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" y="7655800"/>
            <a:ext cx="24377649" cy="556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Reports - Windows</a:t>
            </a:r>
            <a:endParaRPr dirty="0"/>
          </a:p>
        </p:txBody>
      </p:sp>
      <p:sp>
        <p:nvSpPr>
          <p:cNvPr id="1443" name="Google Shape;1443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444" name="Google Shape;1444;p1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sp>
        <p:nvSpPr>
          <p:cNvPr id="1445" name="Google Shape;1445;p12"/>
          <p:cNvSpPr txBox="1"/>
          <p:nvPr/>
        </p:nvSpPr>
        <p:spPr>
          <a:xfrm>
            <a:off x="7437757" y="2076291"/>
            <a:ext cx="1006335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Severity Level Count &amp; Percentage Report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6" name="Google Shape;144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03935" y="3248473"/>
            <a:ext cx="10393204" cy="9144000"/>
          </a:xfrm>
          <a:prstGeom prst="rect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7" name="Google Shape;144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9812" y="3241847"/>
            <a:ext cx="10841614" cy="9144000"/>
          </a:xfrm>
          <a:prstGeom prst="rect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Reports - Windows</a:t>
            </a:r>
            <a:endParaRPr dirty="0"/>
          </a:p>
        </p:txBody>
      </p:sp>
      <p:sp>
        <p:nvSpPr>
          <p:cNvPr id="1454" name="Google Shape;1454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455" name="Google Shape;1455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sp>
        <p:nvSpPr>
          <p:cNvPr id="1456" name="Google Shape;1456;p13"/>
          <p:cNvSpPr txBox="1"/>
          <p:nvPr/>
        </p:nvSpPr>
        <p:spPr>
          <a:xfrm>
            <a:off x="8478627" y="1980828"/>
            <a:ext cx="6936045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Signature IDs Report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7" name="Google Shape;145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6922" y="3176367"/>
            <a:ext cx="10397785" cy="9144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58" name="Google Shape;145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00423" y="3176367"/>
            <a:ext cx="10843433" cy="9144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Reports - Windows</a:t>
            </a:r>
            <a:endParaRPr dirty="0"/>
          </a:p>
        </p:txBody>
      </p:sp>
      <p:sp>
        <p:nvSpPr>
          <p:cNvPr id="1465" name="Google Shape;1465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466" name="Google Shape;1466;p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sp>
        <p:nvSpPr>
          <p:cNvPr id="1467" name="Google Shape;1467;p14"/>
          <p:cNvSpPr txBox="1"/>
          <p:nvPr/>
        </p:nvSpPr>
        <p:spPr>
          <a:xfrm>
            <a:off x="8631332" y="2293712"/>
            <a:ext cx="7464801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Success Comparison Report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8" name="Google Shape;146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2410" y="3609533"/>
            <a:ext cx="21902877" cy="8807754"/>
          </a:xfrm>
          <a:prstGeom prst="rect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Alerts - Windows</a:t>
            </a:r>
            <a:endParaRPr dirty="0"/>
          </a:p>
        </p:txBody>
      </p:sp>
      <p:sp>
        <p:nvSpPr>
          <p:cNvPr id="1474" name="Google Shape;1474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475" name="Google Shape;1475;p15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/>
              <a:t>Designed the following alerts:</a:t>
            </a: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76" name="Google Shape;1476;p15"/>
          <p:cNvGraphicFramePr/>
          <p:nvPr>
            <p:extLst>
              <p:ext uri="{D42A27DB-BD31-4B8C-83A1-F6EECF244321}">
                <p14:modId xmlns:p14="http://schemas.microsoft.com/office/powerpoint/2010/main" val="3636096678"/>
              </p:ext>
            </p:extLst>
          </p:nvPr>
        </p:nvGraphicFramePr>
        <p:xfrm>
          <a:off x="1296213" y="3863700"/>
          <a:ext cx="21757100" cy="5059620"/>
        </p:xfrm>
        <a:graphic>
          <a:graphicData uri="http://schemas.openxmlformats.org/drawingml/2006/table">
            <a:tbl>
              <a:tblPr>
                <a:noFill/>
                <a:tableStyleId>{CBCEAA20-E58D-44DB-A858-5233811C682F}</a:tableStyleId>
              </a:tblPr>
              <a:tblGrid>
                <a:gridCol w="54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Description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Baseline Failure Alert</a:t>
                      </a:r>
                      <a:endParaRPr sz="4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is triggered when the threshold exceeds baseline count for 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specified baseline </a:t>
                      </a:r>
                      <a:r>
                        <a:rPr lang="en-US" sz="4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activity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Based off of Normal </a:t>
                      </a:r>
                      <a:r>
                        <a:rPr lang="en-US" sz="4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activity.</a:t>
                      </a: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142</a:t>
                      </a:r>
                      <a:endParaRPr sz="4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77" name="Google Shape;1477;p15"/>
          <p:cNvSpPr txBox="1"/>
          <p:nvPr/>
        </p:nvSpPr>
        <p:spPr>
          <a:xfrm>
            <a:off x="3892375" y="9579475"/>
            <a:ext cx="16564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JUSTIFICATION: </a:t>
            </a:r>
            <a:r>
              <a:rPr lang="en-US" sz="4200" i="0" u="none" strike="noStrike" cap="none">
                <a:solidFill>
                  <a:srgbClr val="000000"/>
                </a:solidFill>
              </a:rPr>
              <a:t>Determine a baseline and threshold for the hourly level of failed Windows activity.</a:t>
            </a:r>
            <a:endParaRPr sz="4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Alerts - Windows</a:t>
            </a:r>
            <a:endParaRPr dirty="0"/>
          </a:p>
        </p:txBody>
      </p:sp>
      <p:sp>
        <p:nvSpPr>
          <p:cNvPr id="1483" name="Google Shape;1483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484" name="Google Shape;1484;p16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/>
              <a:t>Designed the following alerts:</a:t>
            </a: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85" name="Google Shape;1485;p16"/>
          <p:cNvGraphicFramePr/>
          <p:nvPr>
            <p:extLst>
              <p:ext uri="{D42A27DB-BD31-4B8C-83A1-F6EECF244321}">
                <p14:modId xmlns:p14="http://schemas.microsoft.com/office/powerpoint/2010/main" val="4133576153"/>
              </p:ext>
            </p:extLst>
          </p:nvPr>
        </p:nvGraphicFramePr>
        <p:xfrm>
          <a:off x="1296213" y="3863700"/>
          <a:ext cx="21757100" cy="4389060"/>
        </p:xfrm>
        <a:graphic>
          <a:graphicData uri="http://schemas.openxmlformats.org/drawingml/2006/table">
            <a:tbl>
              <a:tblPr>
                <a:noFill/>
                <a:tableStyleId>{CBCEAA20-E58D-44DB-A858-5233811C682F}</a:tableStyleId>
              </a:tblPr>
              <a:tblGrid>
                <a:gridCol w="54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Description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Baseline Successful Logins</a:t>
                      </a:r>
                      <a:endParaRPr sz="4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is triggered when the threshold for successful account login has been breached</a:t>
                      </a: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Based off of Normal  successful logins.</a:t>
                      </a: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323</a:t>
                      </a:r>
                      <a:endParaRPr sz="4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86" name="Google Shape;1486;p16"/>
          <p:cNvSpPr txBox="1"/>
          <p:nvPr/>
        </p:nvSpPr>
        <p:spPr>
          <a:xfrm>
            <a:off x="3906425" y="8722225"/>
            <a:ext cx="16564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JUSTIFICATION: </a:t>
            </a:r>
            <a:r>
              <a:rPr lang="en-US" sz="4200"/>
              <a:t>Determine a baseline and threshold for the hourly count of the signature “an account was successfully logged on.”</a:t>
            </a:r>
            <a:endParaRPr sz="4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18" name="Google Shape;1318;p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19" name="Google Shape;1319;p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320" name="Google Shape;1320;p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sp>
        <p:nvSpPr>
          <p:cNvPr id="1321" name="Google Shape;1321;p2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900" b="1"/>
              <a:t>Monitoring Environment </a:t>
            </a:r>
            <a:endParaRPr sz="49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 b="1"/>
          </a:p>
        </p:txBody>
      </p:sp>
      <p:sp>
        <p:nvSpPr>
          <p:cNvPr id="1322" name="Google Shape;1322;p2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900" b="1"/>
              <a:t>Attack Analysis</a:t>
            </a:r>
            <a:endParaRPr sz="4900" b="1"/>
          </a:p>
        </p:txBody>
      </p:sp>
      <p:sp>
        <p:nvSpPr>
          <p:cNvPr id="1323" name="Google Shape;1323;p2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900" b="1"/>
              <a:t>Project Summary &amp; Future Mitigations</a:t>
            </a:r>
            <a:endParaRPr sz="49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Alerts - Windows</a:t>
            </a:r>
            <a:endParaRPr dirty="0"/>
          </a:p>
        </p:txBody>
      </p:sp>
      <p:sp>
        <p:nvSpPr>
          <p:cNvPr id="1492" name="Google Shape;1492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1493" name="Google Shape;1493;p17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/>
              <a:t>Designed the following alerts:</a:t>
            </a: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94" name="Google Shape;1494;p17"/>
          <p:cNvGraphicFramePr/>
          <p:nvPr/>
        </p:nvGraphicFramePr>
        <p:xfrm>
          <a:off x="1296213" y="3863700"/>
          <a:ext cx="21757100" cy="4389060"/>
        </p:xfrm>
        <a:graphic>
          <a:graphicData uri="http://schemas.openxmlformats.org/drawingml/2006/table">
            <a:tbl>
              <a:tblPr>
                <a:noFill/>
                <a:tableStyleId>{CBCEAA20-E58D-44DB-A858-5233811C682F}</a:tableStyleId>
              </a:tblPr>
              <a:tblGrid>
                <a:gridCol w="54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Description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Room 17 – Day 1 – Baseline User Accounts Deleted</a:t>
                      </a: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is triggered when the threshold for user account deletion has been breached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Based off of Normal  deleted user account signature.</a:t>
                      </a: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318</a:t>
                      </a: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95" name="Google Shape;1495;p17"/>
          <p:cNvSpPr txBox="1"/>
          <p:nvPr/>
        </p:nvSpPr>
        <p:spPr>
          <a:xfrm>
            <a:off x="3906425" y="9103225"/>
            <a:ext cx="16564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JUSTIFICATION: </a:t>
            </a:r>
            <a:r>
              <a:rPr lang="en-US" sz="4200"/>
              <a:t>Determine a baseline and threshold for the hourly count of the signature “a user account was deleted.”</a:t>
            </a:r>
            <a:endParaRPr sz="4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Dashboards - Windows</a:t>
            </a:r>
            <a:endParaRPr dirty="0"/>
          </a:p>
        </p:txBody>
      </p:sp>
      <p:sp>
        <p:nvSpPr>
          <p:cNvPr id="1502" name="Google Shape;1502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1503" name="Google Shape;1503;p1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pic>
        <p:nvPicPr>
          <p:cNvPr id="1504" name="Google Shape;1504;p18" descr="A screenshot of a compute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1280" y="2654058"/>
            <a:ext cx="10031586" cy="924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00076" y="2697966"/>
            <a:ext cx="10134079" cy="924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1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Dashboards - Windows</a:t>
            </a:r>
            <a:endParaRPr dirty="0"/>
          </a:p>
        </p:txBody>
      </p:sp>
      <p:sp>
        <p:nvSpPr>
          <p:cNvPr id="1512" name="Google Shape;1512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1513" name="Google Shape;1513;p1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pic>
        <p:nvPicPr>
          <p:cNvPr id="1514" name="Google Shape;1514;p19" descr="A picture containing text, line, screenshot, plo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250" y="2844575"/>
            <a:ext cx="10477501" cy="92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19" descr="A picture containing text, font, line, plo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96750" y="2844575"/>
            <a:ext cx="10180149" cy="92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Dashboards - Windows</a:t>
            </a:r>
            <a:endParaRPr dirty="0"/>
          </a:p>
        </p:txBody>
      </p:sp>
      <p:sp>
        <p:nvSpPr>
          <p:cNvPr id="1522" name="Google Shape;1522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1523" name="Google Shape;1523;p2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pic>
        <p:nvPicPr>
          <p:cNvPr id="1524" name="Google Shape;1524;p20" descr="A screenshot of a compute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9598" y="2855714"/>
            <a:ext cx="10276923" cy="893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20" descr="A screenshot of a graph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4301" y="2855725"/>
            <a:ext cx="10276924" cy="89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0" name="Google Shape;153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2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21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Apache Logs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3" name="Google Shape;1533;p21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Reports - Apache</a:t>
            </a:r>
            <a:endParaRPr dirty="0"/>
          </a:p>
        </p:txBody>
      </p:sp>
      <p:sp>
        <p:nvSpPr>
          <p:cNvPr id="1539" name="Google Shape;1539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1540" name="Google Shape;1540;p22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/>
              <a:t>Designed the following reports:</a:t>
            </a: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541" name="Google Shape;1541;p22"/>
          <p:cNvGraphicFramePr/>
          <p:nvPr>
            <p:extLst>
              <p:ext uri="{D42A27DB-BD31-4B8C-83A1-F6EECF244321}">
                <p14:modId xmlns:p14="http://schemas.microsoft.com/office/powerpoint/2010/main" val="765502216"/>
              </p:ext>
            </p:extLst>
          </p:nvPr>
        </p:nvGraphicFramePr>
        <p:xfrm>
          <a:off x="1190989" y="3713493"/>
          <a:ext cx="21757100" cy="10302090"/>
        </p:xfrm>
        <a:graphic>
          <a:graphicData uri="http://schemas.openxmlformats.org/drawingml/2006/table">
            <a:tbl>
              <a:tblPr>
                <a:noFill/>
                <a:tableStyleId>{CBCEAA20-E58D-44DB-A858-5233811C682F}</a:tableStyleId>
              </a:tblPr>
              <a:tblGrid>
                <a:gridCol w="1087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8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Name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Description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571500" marR="0" lvl="0" indent="-571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Char char="•"/>
                      </a:pPr>
                      <a:r>
                        <a:rPr lang="en-US" sz="4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10 Reference Sites</a:t>
                      </a:r>
                      <a:endParaRPr dirty="0"/>
                    </a:p>
                    <a:p>
                      <a:pPr marL="5715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4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5715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4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571500" marR="0" lvl="0" indent="-571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Char char="•"/>
                      </a:pPr>
                      <a:r>
                        <a:rPr lang="en-US" sz="4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Methods</a:t>
                      </a:r>
                      <a:endParaRPr dirty="0"/>
                    </a:p>
                    <a:p>
                      <a:pPr marL="5715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4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5715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4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571500" marR="0" lvl="0" indent="-571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Char char="•"/>
                      </a:pPr>
                      <a:r>
                        <a:rPr lang="en-US" sz="4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 Response Code Count</a:t>
                      </a:r>
                      <a:endParaRPr sz="4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Char char="→"/>
                      </a:pPr>
                      <a:r>
                        <a:rPr lang="en-US" sz="4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report that shows the top 10 domains that refer to VSI’s website.</a:t>
                      </a:r>
                      <a:endParaRPr/>
                    </a:p>
                    <a:p>
                      <a:pPr marL="457200" marR="0" lvl="0" indent="-177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marR="0" lvl="0" indent="-457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Char char="→"/>
                      </a:pPr>
                      <a:r>
                        <a:rPr lang="en-US" sz="4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report that shows a table of the different HTTP methods (GET, POST, HEAD, etc.).</a:t>
                      </a:r>
                      <a:endParaRPr/>
                    </a:p>
                    <a:p>
                      <a:pPr marL="457200" marR="0" lvl="0" indent="-177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marR="0" lvl="0" indent="-457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Char char="→"/>
                      </a:pPr>
                      <a:r>
                        <a:rPr lang="en-US" sz="4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report that shows the count of each HTTP response code.</a:t>
                      </a: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5715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177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5715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177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5715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177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4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Reports - Apache</a:t>
            </a:r>
            <a:endParaRPr dirty="0"/>
          </a:p>
        </p:txBody>
      </p:sp>
      <p:sp>
        <p:nvSpPr>
          <p:cNvPr id="1548" name="Google Shape;154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1549" name="Google Shape;1549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sp>
        <p:nvSpPr>
          <p:cNvPr id="1550" name="Google Shape;1550;p23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23"/>
          <p:cNvSpPr txBox="1"/>
          <p:nvPr/>
        </p:nvSpPr>
        <p:spPr>
          <a:xfrm>
            <a:off x="8988861" y="1749893"/>
            <a:ext cx="74937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 10 Reference Sites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2" name="Google Shape;15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750" y="2550075"/>
            <a:ext cx="24443101" cy="1095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23"/>
          <p:cNvSpPr/>
          <p:nvPr/>
        </p:nvSpPr>
        <p:spPr>
          <a:xfrm>
            <a:off x="984250" y="9810750"/>
            <a:ext cx="6159510" cy="400194"/>
          </a:xfrm>
          <a:prstGeom prst="flowChartTerminator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Reports - Apache</a:t>
            </a:r>
            <a:endParaRPr dirty="0"/>
          </a:p>
        </p:txBody>
      </p:sp>
      <p:sp>
        <p:nvSpPr>
          <p:cNvPr id="1560" name="Google Shape;1560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1561" name="Google Shape;1561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sp>
        <p:nvSpPr>
          <p:cNvPr id="1562" name="Google Shape;1562;p24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24"/>
          <p:cNvSpPr txBox="1"/>
          <p:nvPr/>
        </p:nvSpPr>
        <p:spPr>
          <a:xfrm>
            <a:off x="5473148" y="1847196"/>
            <a:ext cx="1425934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Report that shows a table of the different HTTP methods 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4" name="Google Shape;156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841" y="2876775"/>
            <a:ext cx="11051351" cy="9410201"/>
          </a:xfrm>
          <a:prstGeom prst="rect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5" name="Google Shape;156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15987" y="2876775"/>
            <a:ext cx="10611644" cy="9410201"/>
          </a:xfrm>
          <a:prstGeom prst="rect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Reports - Apache</a:t>
            </a:r>
            <a:endParaRPr dirty="0"/>
          </a:p>
        </p:txBody>
      </p:sp>
      <p:sp>
        <p:nvSpPr>
          <p:cNvPr id="1572" name="Google Shape;1572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1573" name="Google Shape;1573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sp>
        <p:nvSpPr>
          <p:cNvPr id="1574" name="Google Shape;1574;p25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25"/>
          <p:cNvSpPr txBox="1"/>
          <p:nvPr/>
        </p:nvSpPr>
        <p:spPr>
          <a:xfrm>
            <a:off x="5473148" y="1847196"/>
            <a:ext cx="14259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Report that shows the count of each HTTP response code.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6" name="Google Shape;157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" y="2893500"/>
            <a:ext cx="11302999" cy="9555525"/>
          </a:xfrm>
          <a:prstGeom prst="rect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77" name="Google Shape;1577;p25" descr="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9400" y="2893501"/>
            <a:ext cx="12515850" cy="955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Alerts - Apache</a:t>
            </a:r>
            <a:endParaRPr dirty="0"/>
          </a:p>
        </p:txBody>
      </p:sp>
      <p:sp>
        <p:nvSpPr>
          <p:cNvPr id="1583" name="Google Shape;1583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1584" name="Google Shape;1584;p26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/>
              <a:t>Designed the following alerts:</a:t>
            </a: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585" name="Google Shape;1585;p26"/>
          <p:cNvGraphicFramePr/>
          <p:nvPr>
            <p:extLst>
              <p:ext uri="{D42A27DB-BD31-4B8C-83A1-F6EECF244321}">
                <p14:modId xmlns:p14="http://schemas.microsoft.com/office/powerpoint/2010/main" val="1952912003"/>
              </p:ext>
            </p:extLst>
          </p:nvPr>
        </p:nvGraphicFramePr>
        <p:xfrm>
          <a:off x="1296213" y="3863700"/>
          <a:ext cx="21757100" cy="6400740"/>
        </p:xfrm>
        <a:graphic>
          <a:graphicData uri="http://schemas.openxmlformats.org/drawingml/2006/table">
            <a:tbl>
              <a:tblPr>
                <a:noFill/>
                <a:tableStyleId>{CBCEAA20-E58D-44DB-A858-5233811C682F}</a:tableStyleId>
              </a:tblPr>
              <a:tblGrid>
                <a:gridCol w="54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Description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 Country Activity</a:t>
                      </a:r>
                      <a:endParaRPr sz="4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is triggered when the threshold for activity from any country besides the United States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breaches threshold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Based off of Normal  activity from countries outside of the US.</a:t>
                      </a: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6148</a:t>
                      </a:r>
                      <a:endParaRPr sz="4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6" name="Google Shape;1586;p26"/>
          <p:cNvSpPr txBox="1"/>
          <p:nvPr/>
        </p:nvSpPr>
        <p:spPr>
          <a:xfrm>
            <a:off x="2923500" y="10817725"/>
            <a:ext cx="16564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JUSTIFICATION: </a:t>
            </a:r>
            <a:r>
              <a:rPr lang="en-US" sz="4200"/>
              <a:t>Determine a baseline and threshold for hourly activity from any country besides the United States</a:t>
            </a:r>
            <a:endParaRPr sz="4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3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Monitoring Environment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31" name="Google Shape;1331;p3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Alerts - Apache</a:t>
            </a:r>
            <a:endParaRPr dirty="0"/>
          </a:p>
        </p:txBody>
      </p:sp>
      <p:sp>
        <p:nvSpPr>
          <p:cNvPr id="1592" name="Google Shape;1592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1593" name="Google Shape;1593;p27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/>
              <a:t>Designed the following alerts:</a:t>
            </a: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594" name="Google Shape;1594;p27"/>
          <p:cNvGraphicFramePr/>
          <p:nvPr>
            <p:extLst>
              <p:ext uri="{D42A27DB-BD31-4B8C-83A1-F6EECF244321}">
                <p14:modId xmlns:p14="http://schemas.microsoft.com/office/powerpoint/2010/main" val="3664348284"/>
              </p:ext>
            </p:extLst>
          </p:nvPr>
        </p:nvGraphicFramePr>
        <p:xfrm>
          <a:off x="1296213" y="3863700"/>
          <a:ext cx="21757100" cy="4389060"/>
        </p:xfrm>
        <a:graphic>
          <a:graphicData uri="http://schemas.openxmlformats.org/drawingml/2006/table">
            <a:tbl>
              <a:tblPr>
                <a:noFill/>
                <a:tableStyleId>{CBCEAA20-E58D-44DB-A858-5233811C682F}</a:tableStyleId>
              </a:tblPr>
              <a:tblGrid>
                <a:gridCol w="54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Description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 Hourly Count Alert</a:t>
                      </a:r>
                      <a:endParaRPr sz="4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is triggered when the threshold for hourly count of the HTTP POST method</a:t>
                      </a: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Based off of Normal  web POST activity that is creating or updating web resources.</a:t>
                      </a: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4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95" name="Google Shape;1595;p27"/>
          <p:cNvSpPr txBox="1"/>
          <p:nvPr/>
        </p:nvSpPr>
        <p:spPr>
          <a:xfrm>
            <a:off x="2796500" y="8626975"/>
            <a:ext cx="16564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JUSTIFICATION: </a:t>
            </a:r>
            <a:r>
              <a:rPr lang="en-US" sz="4200"/>
              <a:t>Determine an appropriate baseline and threshold for the hourly count of the HTTP POST method.</a:t>
            </a:r>
            <a:endParaRPr sz="4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Dashboards - Apache</a:t>
            </a:r>
            <a:endParaRPr dirty="0"/>
          </a:p>
        </p:txBody>
      </p:sp>
      <p:sp>
        <p:nvSpPr>
          <p:cNvPr id="1602" name="Google Shape;160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1603" name="Google Shape;1603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sp>
        <p:nvSpPr>
          <p:cNvPr id="1604" name="Google Shape;1604;p28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134" y="2438192"/>
            <a:ext cx="11053625" cy="9912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94174" y="2438192"/>
            <a:ext cx="10302965" cy="1008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Dashboards - Apache</a:t>
            </a:r>
            <a:endParaRPr dirty="0"/>
          </a:p>
        </p:txBody>
      </p:sp>
      <p:sp>
        <p:nvSpPr>
          <p:cNvPr id="1613" name="Google Shape;1613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1614" name="Google Shape;1614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sp>
        <p:nvSpPr>
          <p:cNvPr id="1615" name="Google Shape;1615;p29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6" name="Google Shape;161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4302" y="2556081"/>
            <a:ext cx="14084973" cy="10112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Dashboards - Apache</a:t>
            </a:r>
            <a:endParaRPr dirty="0"/>
          </a:p>
        </p:txBody>
      </p:sp>
      <p:sp>
        <p:nvSpPr>
          <p:cNvPr id="1623" name="Google Shape;1623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1624" name="Google Shape;1624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sp>
        <p:nvSpPr>
          <p:cNvPr id="1625" name="Google Shape;1625;p30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6" name="Google Shape;162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5014" y="2160950"/>
            <a:ext cx="10324134" cy="997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540" y="2160949"/>
            <a:ext cx="10986052" cy="10210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Dashboards - Apache</a:t>
            </a:r>
            <a:endParaRPr dirty="0"/>
          </a:p>
        </p:txBody>
      </p:sp>
      <p:sp>
        <p:nvSpPr>
          <p:cNvPr id="1634" name="Google Shape;1634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1635" name="Google Shape;1635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sp>
        <p:nvSpPr>
          <p:cNvPr id="1636" name="Google Shape;1636;p31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7" name="Google Shape;163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3458" y="2531164"/>
            <a:ext cx="14352103" cy="1004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Dashboards - Apache</a:t>
            </a:r>
            <a:endParaRPr dirty="0"/>
          </a:p>
        </p:txBody>
      </p:sp>
      <p:sp>
        <p:nvSpPr>
          <p:cNvPr id="1644" name="Google Shape;1644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1645" name="Google Shape;1645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sp>
        <p:nvSpPr>
          <p:cNvPr id="1646" name="Google Shape;1646;p32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7" name="Google Shape;164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530" y="2756453"/>
            <a:ext cx="21252900" cy="9660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Google Shape;165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3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3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Attack Analysis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55" name="Google Shape;1655;p33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Attack Summary - Windows</a:t>
            </a:r>
            <a:endParaRPr dirty="0"/>
          </a:p>
        </p:txBody>
      </p:sp>
      <p:sp>
        <p:nvSpPr>
          <p:cNvPr id="1661" name="Google Shape;1661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1662" name="Google Shape;1662;p34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Summarize your findings from your reports when analyzing the attack logs.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Yes, ‘A user account was locked out’ spiked at 3/25/20 at 2am and ‘An attempt was made to reset and accounts password’ then spiked on the same morning at 9am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‘An attempt was made to reset and accounts password’ was the highest, followed–up by ‘A user account was locked out’‘An attempt was made to reset and accounts password’ started 3/25 around 8a.m and stopped around 11am.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‘A user account was locked out’ started 3/25 around 12am and stopped around 3am.‘An attempt was made to reset and accounts password’=1258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‘A user account was locked out’= 896</a:t>
            </a:r>
            <a:endParaRPr sz="4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>
                <a:solidFill>
                  <a:schemeClr val="dk1"/>
                </a:solidFill>
              </a:rPr>
              <a:t>Screenshots of Attack Logs</a:t>
            </a:r>
            <a:endParaRPr/>
          </a:p>
        </p:txBody>
      </p:sp>
      <p:sp>
        <p:nvSpPr>
          <p:cNvPr id="1668" name="Google Shape;1668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1669" name="Google Shape;1669;p37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endParaRPr sz="3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0" name="Google Shape;16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250" y="3301475"/>
            <a:ext cx="9969500" cy="92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5150" y="3301475"/>
            <a:ext cx="11651050" cy="92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Attack Summary - Apache</a:t>
            </a:r>
            <a:endParaRPr dirty="0"/>
          </a:p>
        </p:txBody>
      </p:sp>
      <p:sp>
        <p:nvSpPr>
          <p:cNvPr id="1677" name="Google Shape;1677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1678" name="Google Shape;1678;p3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Summarize your findings from your reports when analyzing the attack logs.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Posts increased from 1% to 29%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To send data to the web server to update or create a resource.The was a slight drop in referral traffic from http://www.semicomplete.com (before: 51%, after 49%) and slight  increase in traffic from  http://semicomplet.com (before: 34%, after:37)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 most significant change was in 404 (page not found) error codes returned, from 2% to %15.</a:t>
            </a: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Scenario</a:t>
            </a:r>
            <a:endParaRPr/>
          </a:p>
        </p:txBody>
      </p:sp>
      <p:sp>
        <p:nvSpPr>
          <p:cNvPr id="1337" name="Google Shape;1337;p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38" name="Google Shape;1338;p4"/>
          <p:cNvSpPr txBox="1">
            <a:spLocks noGrp="1"/>
          </p:cNvSpPr>
          <p:nvPr>
            <p:ph type="body" idx="3"/>
          </p:nvPr>
        </p:nvSpPr>
        <p:spPr>
          <a:xfrm>
            <a:off x="717350" y="1961147"/>
            <a:ext cx="22942800" cy="1050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3200" b="1" i="0" u="sng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Char char="•"/>
            </a:pPr>
            <a:r>
              <a:rPr lang="en-US" sz="3200" b="1" i="0" u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Virtual Space Industries (VSI)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3200" b="1" u="sng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Domain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Char char="•"/>
            </a:pPr>
            <a:r>
              <a:rPr lang="en-US" sz="3200" b="0" i="0" u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Virtual-reality development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3200" b="1" i="0" u="sng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Security Analysis 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Char char="•"/>
            </a:pPr>
            <a:r>
              <a:rPr lang="en-US" sz="3200" b="0" i="0" u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VSI recently experienced several cyberattacks, likely from their adversary JobeCorp.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Char char="•"/>
            </a:pPr>
            <a:r>
              <a:rPr lang="en-US" sz="3200" b="0" i="0" u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Splunk will be used to analyze data.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Char char="•"/>
            </a:pPr>
            <a:r>
              <a:rPr lang="en-US" sz="3200" b="0" i="0" u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The VSI products that were </a:t>
            </a:r>
            <a:r>
              <a:rPr lang="en-US" sz="32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targete</a:t>
            </a:r>
            <a:r>
              <a:rPr lang="en-US" sz="3200" b="0" i="0" u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 include:</a:t>
            </a:r>
            <a:endParaRPr/>
          </a:p>
          <a:p>
            <a:pPr marL="1028700" lvl="1" indent="-571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700"/>
              <a:buFont typeface="Noto Sans Symbols"/>
              <a:buChar char="⮚"/>
            </a:pPr>
            <a:r>
              <a:rPr lang="en-US" sz="3200" b="0" i="0" u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An administrative webpage: </a:t>
            </a:r>
            <a:r>
              <a:rPr lang="en-US" sz="32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https://vsi-corporation.azurewebsites.net/</a:t>
            </a:r>
            <a:endParaRPr sz="3200" b="0" i="0" u="none" strike="noStrik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28700" lvl="1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Noto Sans Symbols"/>
              <a:buChar char="⮚"/>
            </a:pPr>
            <a:r>
              <a:rPr lang="en-US" sz="3200" b="0" i="0" u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An Apache web server, which hosts this webpage</a:t>
            </a:r>
            <a:endParaRPr/>
          </a:p>
          <a:p>
            <a:pPr marL="1028700" lvl="1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Noto Sans Symbols"/>
              <a:buChar char="⮚"/>
            </a:pPr>
            <a:r>
              <a:rPr lang="en-US" sz="3200" b="0" i="0" u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A Windows operating system, which runs many of VSI’s back-end operations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700"/>
              <a:buFont typeface="Arial"/>
              <a:buChar char="•"/>
            </a:pPr>
            <a:r>
              <a:rPr lang="en-US" sz="32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VSI’s n</a:t>
            </a:r>
            <a:r>
              <a:rPr lang="en-US" sz="3200" b="0" i="0" u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etworking team has provided past logs as well as attack logs.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700"/>
              <a:buNone/>
            </a:pPr>
            <a:r>
              <a:rPr lang="en-US" sz="3200" b="1" u="sng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700"/>
              <a:buFont typeface="Arial"/>
              <a:buChar char="•"/>
            </a:pPr>
            <a:r>
              <a:rPr lang="en-US" sz="3200" i="0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Windows Server Logs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700"/>
              <a:buFont typeface="Arial"/>
              <a:buChar char="•"/>
            </a:pPr>
            <a:r>
              <a:rPr lang="en-US" sz="32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Windows Server Attack Logs</a:t>
            </a:r>
            <a:endParaRPr sz="3200" i="0" strike="noStrik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lvl="0" indent="-571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700"/>
              <a:buFont typeface="Arial"/>
              <a:buChar char="•"/>
            </a:pPr>
            <a:r>
              <a:rPr lang="en-US" sz="3200" i="0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Apache Server Logs</a:t>
            </a:r>
            <a:endParaRPr/>
          </a:p>
          <a:p>
            <a:pPr marL="571500" lvl="0" indent="-571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700"/>
              <a:buFont typeface="Arial"/>
              <a:buChar char="•"/>
            </a:pPr>
            <a:r>
              <a:rPr lang="en-US" sz="320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Apache Server Attack Logs</a:t>
            </a:r>
            <a:endParaRPr sz="3200" i="0" strike="noStrik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700"/>
              <a:buNone/>
            </a:pPr>
            <a:r>
              <a:rPr lang="en-US" sz="3200" b="1" u="sng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endParaRPr sz="3200" b="1" i="0" u="sng" strike="noStrik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700"/>
              <a:buFont typeface="Arial"/>
              <a:buChar char="•"/>
            </a:pPr>
            <a:r>
              <a:rPr lang="en-US" sz="3200" b="0" i="0" u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Splunk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700"/>
              <a:buFont typeface="Arial"/>
              <a:buChar char="•"/>
            </a:pPr>
            <a:r>
              <a:rPr lang="en-US" sz="3200" b="0" i="0" u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Splunk Security Essentials Add-on</a:t>
            </a:r>
            <a:endParaRPr/>
          </a:p>
          <a:p>
            <a:pPr marL="457200" lvl="0" indent="-22225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3700"/>
              <a:buFont typeface="Arial"/>
              <a:buNone/>
            </a:pPr>
            <a:endParaRPr sz="3200" b="0" i="0" u="none" strike="noStrik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>
                <a:solidFill>
                  <a:schemeClr val="dk1"/>
                </a:solidFill>
              </a:rPr>
              <a:t>Screenshots of Attack Logs</a:t>
            </a:r>
            <a:endParaRPr/>
          </a:p>
        </p:txBody>
      </p:sp>
      <p:sp>
        <p:nvSpPr>
          <p:cNvPr id="1684" name="Google Shape;1684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1685" name="Google Shape;1685;p41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-US" sz="3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[Optional: Place images that illustrate attack findings here.]</a:t>
            </a:r>
            <a:endParaRPr sz="3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6" name="Google Shape;16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2250" y="2921000"/>
            <a:ext cx="10664825" cy="95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000" y="2921000"/>
            <a:ext cx="10160000" cy="90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2" name="Google Shape;169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4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p42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Summary and Future Mitigations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5" name="Google Shape;1695;p4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1701" name="Google Shape;170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1702" name="Google Shape;1702;p43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9144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were your overall findings from the attack that took place?</a:t>
            </a:r>
            <a:endParaRPr sz="4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Two new locations- Hong-Kong, and Shanghai the attacks came in waves from the attack timings within </a:t>
            </a:r>
            <a:r>
              <a:rPr lang="en-US" sz="4400" u="sng">
                <a:solidFill>
                  <a:schemeClr val="dk1"/>
                </a:solidFill>
              </a:rPr>
              <a:t>1am to 9am US EST</a:t>
            </a:r>
            <a:r>
              <a:rPr lang="en-US" sz="4400">
                <a:solidFill>
                  <a:schemeClr val="dk1"/>
                </a:solidFill>
              </a:rPr>
              <a:t>. These attacks fits within the timings of the Time zone in those locations being in business hours. </a:t>
            </a: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To protect VSI from future attacks, what future mitigations would you recommend?</a:t>
            </a: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The focus of these attacks were on URI’s and web resources where there could've been a possibility to target a vulnerability in security alerts/thresholds. We would recommend creating alerts on the creation and/or deletion of files within the other resource directory. 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Google Shape;134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5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Splunk Security Essentials App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46" name="Google Shape;1346;p5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>
                <a:solidFill>
                  <a:schemeClr val="dk1"/>
                </a:solidFill>
              </a:rPr>
              <a:t>Splunk Security Essentials </a:t>
            </a:r>
            <a:r>
              <a:rPr lang="en-US" sz="6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(SSE)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2" name="Google Shape;1352;p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353" name="Google Shape;1353;p6"/>
          <p:cNvSpPr txBox="1"/>
          <p:nvPr/>
        </p:nvSpPr>
        <p:spPr>
          <a:xfrm>
            <a:off x="1648390" y="1954608"/>
            <a:ext cx="185646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●"/>
            </a:pPr>
            <a:r>
              <a:rPr lang="en-US"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SSE</a:t>
            </a: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explores security use cases and discover security content to address threats and challenges.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●"/>
            </a:pPr>
            <a:r>
              <a:rPr lang="en-US" sz="4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Its an add-on that allows for the proper </a:t>
            </a:r>
            <a:r>
              <a:rPr lang="en-US" sz="4000" b="0" i="1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framing of security data</a:t>
            </a:r>
            <a:r>
              <a:rPr lang="en-US" sz="4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alignment to </a:t>
            </a:r>
            <a:r>
              <a:rPr lang="en-US" sz="4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MITRE ATT&amp;CK® </a:t>
            </a:r>
            <a:r>
              <a:rPr lang="en-US" sz="4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structures in order to properly analyze and execute on counter measures for </a:t>
            </a:r>
            <a:r>
              <a:rPr lang="en-US" sz="4000" b="0" i="1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possible attacks</a:t>
            </a:r>
            <a:r>
              <a:rPr lang="en-US" sz="4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>
                <a:solidFill>
                  <a:schemeClr val="dk1"/>
                </a:solidFill>
              </a:rPr>
              <a:t>Splunk Security Essentials (SSE)</a:t>
            </a:r>
            <a:endParaRPr/>
          </a:p>
        </p:txBody>
      </p:sp>
      <p:sp>
        <p:nvSpPr>
          <p:cNvPr id="1359" name="Google Shape;1359;p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60" name="Google Shape;1360;p7"/>
          <p:cNvSpPr txBox="1"/>
          <p:nvPr/>
        </p:nvSpPr>
        <p:spPr>
          <a:xfrm>
            <a:off x="1867350" y="2333050"/>
            <a:ext cx="176349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76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Char char="●"/>
            </a:pPr>
            <a:r>
              <a:rPr lang="en-US" sz="3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Attack on company is captured on system logs and there is a need to structure data and what counter measures need to be implemented.</a:t>
            </a:r>
            <a:endParaRPr sz="3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  <a:p>
            <a:pPr marL="457200" marR="0" lvl="0" indent="-476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en-US" sz="3900"/>
              <a:t>Functionality of ingesting data into identifying, mitigating, preventing future security attacks and understanding current attacks.</a:t>
            </a:r>
            <a:endParaRPr sz="3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>
                <a:solidFill>
                  <a:schemeClr val="dk1"/>
                </a:solidFill>
              </a:rPr>
              <a:t>Splunk Security Essentials</a:t>
            </a:r>
            <a:endParaRPr/>
          </a:p>
        </p:txBody>
      </p:sp>
      <p:sp>
        <p:nvSpPr>
          <p:cNvPr id="1366" name="Google Shape;1366;p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67" name="Google Shape;1367;p8"/>
          <p:cNvSpPr/>
          <p:nvPr/>
        </p:nvSpPr>
        <p:spPr>
          <a:xfrm>
            <a:off x="2371055" y="7179276"/>
            <a:ext cx="2794069" cy="63019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8" name="Google Shape;136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5043" y="3228555"/>
            <a:ext cx="10452385" cy="9175480"/>
          </a:xfrm>
          <a:prstGeom prst="rect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69" name="Google Shape;136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19693" y="3228554"/>
            <a:ext cx="10752914" cy="9175479"/>
          </a:xfrm>
          <a:prstGeom prst="rect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70" name="Google Shape;1370;p8"/>
          <p:cNvSpPr txBox="1"/>
          <p:nvPr/>
        </p:nvSpPr>
        <p:spPr>
          <a:xfrm>
            <a:off x="-65450" y="1612416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SSE was installed as an add-on app in Splunk</a:t>
            </a:r>
            <a:endParaRPr sz="4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71" name="Google Shape;1371;p8"/>
          <p:cNvSpPr/>
          <p:nvPr/>
        </p:nvSpPr>
        <p:spPr>
          <a:xfrm>
            <a:off x="1908313" y="4863548"/>
            <a:ext cx="8256104" cy="83488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8"/>
          <p:cNvSpPr/>
          <p:nvPr/>
        </p:nvSpPr>
        <p:spPr>
          <a:xfrm>
            <a:off x="12622696" y="10224053"/>
            <a:ext cx="4671391" cy="83488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Logs Analyzed</a:t>
            </a:r>
            <a:endParaRPr/>
          </a:p>
        </p:txBody>
      </p:sp>
      <p:sp>
        <p:nvSpPr>
          <p:cNvPr id="1379" name="Google Shape;1379;p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380" name="Google Shape;1380;p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sp>
        <p:nvSpPr>
          <p:cNvPr id="1381" name="Google Shape;1381;p9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Windows server contains </a:t>
            </a:r>
            <a:r>
              <a:rPr lang="en-US" b="1"/>
              <a:t>intellectual property </a:t>
            </a:r>
            <a:r>
              <a:rPr lang="en-US"/>
              <a:t>of VSI's next-generation virtual-reality programs.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b="1"/>
              <a:t>Logs provide by VSI</a:t>
            </a:r>
            <a:endParaRPr/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Windows Server Logs</a:t>
            </a:r>
            <a:endParaRPr/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Windows Server Attack L	ogs</a:t>
            </a:r>
            <a:endParaRPr/>
          </a:p>
        </p:txBody>
      </p:sp>
      <p:sp>
        <p:nvSpPr>
          <p:cNvPr id="1382" name="Google Shape;1382;p9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-US" sz="4300" b="1"/>
              <a:t>Windows Logs</a:t>
            </a:r>
            <a:endParaRPr sz="4300" b="1"/>
          </a:p>
        </p:txBody>
      </p:sp>
      <p:sp>
        <p:nvSpPr>
          <p:cNvPr id="1383" name="Google Shape;1383;p9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Apache server is used for VSI's main public-facing website, </a:t>
            </a:r>
            <a:r>
              <a:rPr lang="en-US" b="1">
                <a:solidFill>
                  <a:schemeClr val="dk1"/>
                </a:solidFill>
              </a:rPr>
              <a:t>vsi-company.com</a:t>
            </a:r>
            <a:r>
              <a:rPr lang="en-US">
                <a:solidFill>
                  <a:schemeClr val="dk1"/>
                </a:solidFill>
              </a:rPr>
              <a:t>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b="1"/>
              <a:t>Logs provide by VSI</a:t>
            </a:r>
            <a:endParaRPr/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Apache Logs</a:t>
            </a:r>
            <a:endParaRPr/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Apache Attack Logs</a:t>
            </a:r>
            <a:endParaRPr/>
          </a:p>
        </p:txBody>
      </p:sp>
      <p:sp>
        <p:nvSpPr>
          <p:cNvPr id="1384" name="Google Shape;1384;p9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Apache Logs</a:t>
            </a:r>
            <a:endParaRPr sz="4000" b="1"/>
          </a:p>
        </p:txBody>
      </p:sp>
      <p:sp>
        <p:nvSpPr>
          <p:cNvPr id="1385" name="Google Shape;1385;p9"/>
          <p:cNvSpPr txBox="1"/>
          <p:nvPr/>
        </p:nvSpPr>
        <p:spPr>
          <a:xfrm>
            <a:off x="1520825" y="3999775"/>
            <a:ext cx="15193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4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9"/>
          <p:cNvSpPr txBox="1"/>
          <p:nvPr/>
        </p:nvSpPr>
        <p:spPr>
          <a:xfrm>
            <a:off x="13558300" y="3999775"/>
            <a:ext cx="15193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1293</Words>
  <Application>Microsoft Office PowerPoint</Application>
  <PresentationFormat>Custom</PresentationFormat>
  <Paragraphs>246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Roboto Light</vt:lpstr>
      <vt:lpstr>Lato Light</vt:lpstr>
      <vt:lpstr>Arial</vt:lpstr>
      <vt:lpstr>Roboto</vt:lpstr>
      <vt:lpstr>Roboto Medium</vt:lpstr>
      <vt:lpstr>Helvetica Neue</vt:lpstr>
      <vt:lpstr>Amatic SC</vt:lpstr>
      <vt:lpstr>Noto Sans Symbols</vt:lpstr>
      <vt:lpstr>Inconsolata</vt:lpstr>
      <vt:lpstr>Roboto Thin</vt:lpstr>
      <vt:lpstr>Simple Light</vt:lpstr>
      <vt:lpstr>2_Custom Design</vt:lpstr>
      <vt:lpstr>Defensive Security Project </vt:lpstr>
      <vt:lpstr>Table of Contents</vt:lpstr>
      <vt:lpstr>Monitoring Environment </vt:lpstr>
      <vt:lpstr>Scenario</vt:lpstr>
      <vt:lpstr>Splunk Security Essentials App </vt:lpstr>
      <vt:lpstr>Splunk Security Essentials (SSE)</vt:lpstr>
      <vt:lpstr>Splunk Security Essentials (SSE)</vt:lpstr>
      <vt:lpstr>Splunk Security Essentials</vt:lpstr>
      <vt:lpstr>Logs Analyzed</vt:lpstr>
      <vt:lpstr>Windows Logs </vt:lpstr>
      <vt:lpstr>Reports—Windows</vt:lpstr>
      <vt:lpstr>Reports</vt:lpstr>
      <vt:lpstr>Alerts</vt:lpstr>
      <vt:lpstr>Dashboards</vt:lpstr>
      <vt:lpstr>Reports - Windows</vt:lpstr>
      <vt:lpstr>Reports - Windows</vt:lpstr>
      <vt:lpstr>Reports - Windows</vt:lpstr>
      <vt:lpstr>Alerts - Windows</vt:lpstr>
      <vt:lpstr>Alerts - Windows</vt:lpstr>
      <vt:lpstr>Alerts - Windows</vt:lpstr>
      <vt:lpstr>Dashboards - Windows</vt:lpstr>
      <vt:lpstr>Dashboards - Windows</vt:lpstr>
      <vt:lpstr>Dashboards - Windows</vt:lpstr>
      <vt:lpstr>Apache Logs </vt:lpstr>
      <vt:lpstr>Reports - Apache</vt:lpstr>
      <vt:lpstr>Reports - Apache</vt:lpstr>
      <vt:lpstr>Reports - Apache</vt:lpstr>
      <vt:lpstr>Reports - Apache</vt:lpstr>
      <vt:lpstr>Alerts - Apache</vt:lpstr>
      <vt:lpstr>Alerts - Apache</vt:lpstr>
      <vt:lpstr>Dashboards - Apache</vt:lpstr>
      <vt:lpstr>Dashboards - Apache</vt:lpstr>
      <vt:lpstr>Dashboards - Apache</vt:lpstr>
      <vt:lpstr>Dashboards - Apache</vt:lpstr>
      <vt:lpstr>Dashboards - Apache</vt:lpstr>
      <vt:lpstr>Attack Analysis </vt:lpstr>
      <vt:lpstr>Attack Summary - Windows</vt:lpstr>
      <vt:lpstr>Screenshots of Attack Logs</vt:lpstr>
      <vt:lpstr>Attack Summary - Apache</vt:lpstr>
      <vt:lpstr>Screenshots of Attack Logs</vt:lpstr>
      <vt:lpstr>Summary and Future Mitigations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Defensive Security Project by: Harshal, Roberto, Carlette, &amp; Eduardo </dc:title>
  <cp:lastModifiedBy>Harshal Shekatkar</cp:lastModifiedBy>
  <cp:revision>2</cp:revision>
  <dcterms:modified xsi:type="dcterms:W3CDTF">2023-08-16T16:43:58Z</dcterms:modified>
</cp:coreProperties>
</file>